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7556500" cy="10693400"/>
  <p:notesSz cx="9799638" cy="1435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448" userDrawn="1">
          <p15:clr>
            <a:srgbClr val="A4A3A4"/>
          </p15:clr>
        </p15:guide>
        <p15:guide id="3" pos="225" userDrawn="1">
          <p15:clr>
            <a:srgbClr val="A4A3A4"/>
          </p15:clr>
        </p15:guide>
        <p15:guide id="4" pos="4535" userDrawn="1">
          <p15:clr>
            <a:srgbClr val="A4A3A4"/>
          </p15:clr>
        </p15:guide>
        <p15:guide id="5" orient="horz" pos="248" userDrawn="1">
          <p15:clr>
            <a:srgbClr val="A4A3A4"/>
          </p15:clr>
        </p15:guide>
        <p15:guide id="6" orient="horz" pos="6498" userDrawn="1">
          <p15:clr>
            <a:srgbClr val="A4A3A4"/>
          </p15:clr>
        </p15:guide>
        <p15:guide id="7" pos="2335" userDrawn="1">
          <p15:clr>
            <a:srgbClr val="A4A3A4"/>
          </p15:clr>
        </p15:guide>
        <p15:guide id="8" orient="horz" pos="3958" userDrawn="1">
          <p15:clr>
            <a:srgbClr val="A4A3A4"/>
          </p15:clr>
        </p15:guide>
        <p15:guide id="9" orient="horz" pos="3844" userDrawn="1">
          <p15:clr>
            <a:srgbClr val="A4A3A4"/>
          </p15:clr>
        </p15:guide>
        <p15:guide id="10" orient="horz" pos="1304" userDrawn="1">
          <p15:clr>
            <a:srgbClr val="A4A3A4"/>
          </p15:clr>
        </p15:guide>
        <p15:guide id="11" orient="horz" pos="6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9CD592"/>
    <a:srgbClr val="00A499"/>
    <a:srgbClr val="3FAE2A"/>
    <a:srgbClr val="FFC629"/>
    <a:srgbClr val="EB0329"/>
    <a:srgbClr val="01C1DE"/>
    <a:srgbClr val="FF8300"/>
    <a:srgbClr val="0247BA"/>
    <a:srgbClr val="A58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4762"/>
  </p:normalViewPr>
  <p:slideViewPr>
    <p:cSldViewPr snapToGrid="0">
      <p:cViewPr varScale="1">
        <p:scale>
          <a:sx n="53" d="100"/>
          <a:sy n="53" d="100"/>
        </p:scale>
        <p:origin x="3034" y="58"/>
      </p:cViewPr>
      <p:guideLst>
        <p:guide pos="2448"/>
        <p:guide pos="225"/>
        <p:guide pos="4535"/>
        <p:guide orient="horz" pos="248"/>
        <p:guide orient="horz" pos="6498"/>
        <p:guide pos="2335"/>
        <p:guide orient="horz" pos="3958"/>
        <p:guide orient="horz" pos="3844"/>
        <p:guide orient="horz" pos="1304"/>
        <p:guide orient="horz" pos="6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77564" y="2054530"/>
            <a:ext cx="3322434" cy="8277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B7AF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B7AF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00B7AF"/>
                </a:solidFill>
                <a:latin typeface="Courier New"/>
                <a:cs typeface="Courier New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864" y="1927529"/>
            <a:ext cx="685112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B7AF"/>
                </a:solidFill>
                <a:latin typeface="Courier New"/>
                <a:cs typeface="Courier New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864" y="1815884"/>
            <a:ext cx="68511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0" i="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>
        <a:defRPr b="0" i="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BD9037D-CA2B-4121-8077-2941AFA115A5}"/>
              </a:ext>
            </a:extLst>
          </p:cNvPr>
          <p:cNvSpPr/>
          <p:nvPr/>
        </p:nvSpPr>
        <p:spPr>
          <a:xfrm>
            <a:off x="484880" y="1028660"/>
            <a:ext cx="6787624" cy="924325"/>
          </a:xfrm>
          <a:prstGeom prst="rect">
            <a:avLst/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313820A-03ED-EA45-9FE4-871F46AFBBF2}"/>
              </a:ext>
            </a:extLst>
          </p:cNvPr>
          <p:cNvSpPr/>
          <p:nvPr/>
        </p:nvSpPr>
        <p:spPr>
          <a:xfrm>
            <a:off x="4196426" y="6886684"/>
            <a:ext cx="3076078" cy="3491681"/>
          </a:xfrm>
          <a:custGeom>
            <a:avLst/>
            <a:gdLst/>
            <a:ahLst/>
            <a:cxnLst/>
            <a:rect l="l" t="t" r="r" b="b"/>
            <a:pathLst>
              <a:path w="6831965" h="4038600">
                <a:moveTo>
                  <a:pt x="6831431" y="4038523"/>
                </a:moveTo>
                <a:lnTo>
                  <a:pt x="0" y="4038523"/>
                </a:lnTo>
                <a:lnTo>
                  <a:pt x="0" y="0"/>
                </a:lnTo>
                <a:lnTo>
                  <a:pt x="6831431" y="0"/>
                </a:lnTo>
                <a:lnTo>
                  <a:pt x="6831431" y="4038523"/>
                </a:lnTo>
                <a:close/>
              </a:path>
            </a:pathLst>
          </a:custGeom>
          <a:solidFill>
            <a:srgbClr val="00B7AF"/>
          </a:solidFill>
        </p:spPr>
        <p:txBody>
          <a:bodyPr wrap="square" lIns="0" tIns="0" rIns="0" bIns="0" rtlCol="0"/>
          <a:lstStyle/>
          <a:p>
            <a:pPr marL="179705">
              <a:lnSpc>
                <a:spcPct val="100000"/>
              </a:lnSpc>
              <a:spcBef>
                <a:spcPts val="515"/>
              </a:spcBef>
            </a:pPr>
            <a:endParaRPr lang="cs-CZ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C04A94C-E7FA-5945-80EC-3C8295268615}"/>
              </a:ext>
            </a:extLst>
          </p:cNvPr>
          <p:cNvSpPr txBox="1"/>
          <p:nvPr/>
        </p:nvSpPr>
        <p:spPr>
          <a:xfrm>
            <a:off x="4196426" y="6916181"/>
            <a:ext cx="3076079" cy="743152"/>
          </a:xfrm>
          <a:prstGeom prst="rect">
            <a:avLst/>
          </a:prstGeom>
          <a:solidFill>
            <a:srgbClr val="00B7AF"/>
          </a:solidFill>
        </p:spPr>
        <p:txBody>
          <a:bodyPr vert="horz" wrap="square" lIns="0" tIns="65405" rIns="0" bIns="0" rtlCol="0">
            <a:spAutoFit/>
          </a:bodyPr>
          <a:lstStyle/>
          <a:p>
            <a:pPr marL="179705">
              <a:lnSpc>
                <a:spcPct val="100000"/>
              </a:lnSpc>
              <a:spcBef>
                <a:spcPts val="515"/>
              </a:spcBef>
            </a:pPr>
            <a:r>
              <a:rPr lang="cs-CZ" sz="4400" spc="-5">
                <a:solidFill>
                  <a:srgbClr val="FFFFFF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30|08|2022</a:t>
            </a:r>
            <a:endParaRPr lang="cs-CZ" sz="44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415E9E64-A974-7D41-9CDA-90E588C6077E}"/>
              </a:ext>
            </a:extLst>
          </p:cNvPr>
          <p:cNvSpPr txBox="1"/>
          <p:nvPr/>
        </p:nvSpPr>
        <p:spPr>
          <a:xfrm>
            <a:off x="4296867" y="8035573"/>
            <a:ext cx="2875195" cy="2202526"/>
          </a:xfrm>
          <a:prstGeom prst="rect">
            <a:avLst/>
          </a:prstGeom>
          <a:solidFill>
            <a:srgbClr val="00B7AF"/>
          </a:solidFill>
        </p:spPr>
        <p:txBody>
          <a:bodyPr vert="horz" wrap="square" lIns="0" tIns="65405" rIns="0" bIns="0" rtlCol="0">
            <a:spAutoFit/>
          </a:bodyPr>
          <a:lstStyle/>
          <a:p>
            <a:pPr marL="108000">
              <a:spcBef>
                <a:spcPts val="3720"/>
              </a:spcBef>
            </a:pPr>
            <a:r>
              <a:rPr lang="cs-CZ" sz="2400" b="1" spc="-5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Geologický pavilon           prof. </a:t>
            </a:r>
            <a:r>
              <a:rPr lang="cs-CZ" sz="2400" b="1" spc="-5" dirty="0" err="1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Pošepného</a:t>
            </a:r>
            <a:endParaRPr lang="cs-CZ" sz="2400" b="1" spc="-5" dirty="0">
              <a:solidFill>
                <a:srgbClr val="FFFFFF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>
              <a:spcBef>
                <a:spcPts val="3720"/>
              </a:spcBef>
            </a:pPr>
            <a:r>
              <a:rPr lang="cs-CZ" sz="2000" b="1" spc="-5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VŠB-TUO</a:t>
            </a:r>
            <a:endParaRPr lang="cs-CZ" sz="20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8000" marR="391160"/>
            <a:r>
              <a:rPr lang="cs-CZ" sz="2000" spc="-5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17. listopadu  2172/15</a:t>
            </a:r>
            <a:r>
              <a:rPr lang="cs-CZ" sz="2000" spc="-40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spc="-5" dirty="0">
                <a:solidFill>
                  <a:srgbClr val="FFFFFF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Ostrava -Poruba</a:t>
            </a:r>
            <a:endParaRPr sz="20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FB17B50-0C20-4C1A-ABDF-70F8CE074D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0" y="442074"/>
            <a:ext cx="3007857" cy="360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67D223D-4F26-44D7-B93F-2FA7AE34E39B}"/>
              </a:ext>
            </a:extLst>
          </p:cNvPr>
          <p:cNvSpPr txBox="1"/>
          <p:nvPr/>
        </p:nvSpPr>
        <p:spPr>
          <a:xfrm>
            <a:off x="407962" y="2267251"/>
            <a:ext cx="4596541" cy="5827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Petrografie</a:t>
            </a:r>
          </a:p>
          <a:p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Principy klasifikace hornin, způsoby určování hornin, praktické využití hornin a kde horniny hledat.</a:t>
            </a:r>
          </a:p>
          <a:p>
            <a:r>
              <a:rPr lang="cs-CZ" sz="1600" i="1" dirty="0">
                <a:latin typeface="Calibri" panose="020F0502020204030204" pitchFamily="34" charset="0"/>
                <a:ea typeface="Calibri" panose="020F0502020204030204" pitchFamily="34" charset="0"/>
              </a:rPr>
              <a:t>(doc. Ing. Jiří Mališ, Ph.D.)</a:t>
            </a:r>
            <a:endParaRPr lang="cs-CZ" sz="16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sz="600" b="1" dirty="0"/>
          </a:p>
          <a:p>
            <a:endParaRPr lang="cs-CZ" sz="600" b="1" dirty="0"/>
          </a:p>
          <a:p>
            <a:endParaRPr lang="cs-CZ" sz="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Proč může být geofyzika tak zajímavá</a:t>
            </a:r>
          </a:p>
          <a:p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Aplikace geofyzikálních metod pro průzkumy při zakládání staveb, hledání podzemních prostor                       či nerostných surovin, archeologické bádání nebo             boj se zločinem.</a:t>
            </a:r>
          </a:p>
          <a:p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(Ing. Mgr. Martin </a:t>
            </a:r>
            <a:r>
              <a:rPr lang="cs-CZ" sz="16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Kašing</a:t>
            </a:r>
            <a:r>
              <a:rPr lang="cs-CZ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Ph.D.) </a:t>
            </a:r>
          </a:p>
          <a:p>
            <a:endParaRPr lang="cs-CZ" sz="600" dirty="0"/>
          </a:p>
          <a:p>
            <a:endParaRPr lang="cs-CZ" sz="600" dirty="0"/>
          </a:p>
          <a:p>
            <a:endParaRPr lang="cs-CZ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Kvalita ovzduší a vod na Ostravsku</a:t>
            </a:r>
          </a:p>
          <a:p>
            <a:pPr>
              <a:spcAft>
                <a:spcPts val="1000"/>
              </a:spcAft>
            </a:pPr>
            <a:r>
              <a:rPr lang="cs-CZ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Na konkrétních studiích budou představeny hlavní zdroje a cesty kontaminantů do přírodního prostředí  i jejich vliv na životní prostředí a zdraví člověka.                                    </a:t>
            </a:r>
            <a:r>
              <a:rPr lang="cs-CZ" sz="1600" i="1" dirty="0">
                <a:latin typeface="Calibri" panose="020F0502020204030204" pitchFamily="34" charset="0"/>
                <a:cs typeface="Times New Roman" panose="02020603050405020304" pitchFamily="18" charset="0"/>
              </a:rPr>
              <a:t>(doc. Ing. Monika Ličbinská, Ph.D.)</a:t>
            </a:r>
          </a:p>
          <a:p>
            <a:pPr>
              <a:spcAft>
                <a:spcPts val="1000"/>
              </a:spcAft>
            </a:pPr>
            <a:endParaRPr lang="cs-CZ" sz="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600" b="1" i="1" dirty="0"/>
          </a:p>
          <a:p>
            <a:endParaRPr lang="cs-CZ" sz="1600" b="1" i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001F66E2-1CFE-A942-BF55-090C1312FC86}"/>
              </a:ext>
            </a:extLst>
          </p:cNvPr>
          <p:cNvSpPr txBox="1">
            <a:spLocks/>
          </p:cNvSpPr>
          <p:nvPr/>
        </p:nvSpPr>
        <p:spPr>
          <a:xfrm>
            <a:off x="558130" y="997603"/>
            <a:ext cx="6440239" cy="864339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>
            <a:lvl1pPr>
              <a:defRPr sz="3600" b="0" i="0">
                <a:solidFill>
                  <a:srgbClr val="00B7AF"/>
                </a:solidFill>
                <a:latin typeface="Courier New"/>
                <a:ea typeface="+mj-ea"/>
                <a:cs typeface="Courier New"/>
              </a:defRPr>
            </a:lvl1pPr>
          </a:lstStyle>
          <a:p>
            <a:pPr marL="12700" marR="5080">
              <a:spcBef>
                <a:spcPts val="980"/>
              </a:spcBef>
            </a:pPr>
            <a:r>
              <a:rPr lang="cs-CZ" sz="2400" b="1" kern="0" spc="-5" dirty="0" err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Geovědní</a:t>
            </a:r>
            <a:r>
              <a:rPr lang="cs-CZ" sz="2400" b="1" kern="0" spc="-5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seminář pro pedagogy středních a základních škol</a:t>
            </a:r>
          </a:p>
        </p:txBody>
      </p:sp>
      <p:pic>
        <p:nvPicPr>
          <p:cNvPr id="11" name="Picture 10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2838792C-D52B-EF4C-B8FF-989D65D00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80" y="10187289"/>
            <a:ext cx="1566823" cy="191076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4A99A559-8E56-4ADA-A59C-A34C3E47A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29" y="192744"/>
            <a:ext cx="3100883" cy="774370"/>
          </a:xfrm>
          <a:prstGeom prst="rect">
            <a:avLst/>
          </a:prstGeom>
        </p:spPr>
      </p:pic>
      <p:pic>
        <p:nvPicPr>
          <p:cNvPr id="13" name="Obrázek 12" descr="Obsah obrázku jídlo, chléb&#10;&#10;Popis byl vytvořen automaticky">
            <a:extLst>
              <a:ext uri="{FF2B5EF4-FFF2-40B4-BE49-F238E27FC236}">
                <a16:creationId xmlns:a16="http://schemas.microsoft.com/office/drawing/2014/main" id="{F8F66F5C-A59E-B683-966A-AB9A0A57B8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5154" r="18151" b="44368"/>
          <a:stretch/>
        </p:blipFill>
        <p:spPr>
          <a:xfrm>
            <a:off x="5004504" y="2041031"/>
            <a:ext cx="2268000" cy="1538652"/>
          </a:xfrm>
          <a:prstGeom prst="rect">
            <a:avLst/>
          </a:prstGeom>
        </p:spPr>
      </p:pic>
      <p:pic>
        <p:nvPicPr>
          <p:cNvPr id="7" name="Obrázek 6" descr="Obsah obrázku obloha, továrna, exteriér, budova&#10;&#10;Popis byl vytvořen automaticky">
            <a:extLst>
              <a:ext uri="{FF2B5EF4-FFF2-40B4-BE49-F238E27FC236}">
                <a16:creationId xmlns:a16="http://schemas.microsoft.com/office/drawing/2014/main" id="{2685B087-6AF1-4F40-A91F-C4B0D39DE7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6" r="21260"/>
          <a:stretch/>
        </p:blipFill>
        <p:spPr>
          <a:xfrm>
            <a:off x="5004504" y="5210187"/>
            <a:ext cx="2268000" cy="161495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2557BF9-649F-40A9-8FA0-DFD360383669}"/>
              </a:ext>
            </a:extLst>
          </p:cNvPr>
          <p:cNvSpPr/>
          <p:nvPr/>
        </p:nvSpPr>
        <p:spPr>
          <a:xfrm>
            <a:off x="370687" y="6886684"/>
            <a:ext cx="377825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/>
              <a:t>Přednášky jsou zaměřeny na získání informací a jejich možném využití                 v hodinách přírodopisu, chemie, fyziky a zeměpisu</a:t>
            </a:r>
            <a:r>
              <a:rPr lang="cs-CZ" i="1" dirty="0"/>
              <a:t>.</a:t>
            </a:r>
          </a:p>
          <a:p>
            <a:endParaRPr lang="cs-CZ" i="1" dirty="0"/>
          </a:p>
          <a:p>
            <a:endParaRPr lang="cs-CZ" sz="1050" i="1" dirty="0"/>
          </a:p>
          <a:p>
            <a:endParaRPr lang="cs-CZ" sz="1050" dirty="0"/>
          </a:p>
          <a:p>
            <a:r>
              <a:rPr lang="cs-CZ" dirty="0"/>
              <a:t>Bližší informace a přihlášku najdete na </a:t>
            </a:r>
            <a:r>
              <a:rPr lang="cs-CZ" u="sng" dirty="0"/>
              <a:t>geopavilon.vsb.cz</a:t>
            </a:r>
          </a:p>
          <a:p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5768BC5-2B3F-4D19-AC25-EF146CC5474E}"/>
              </a:ext>
            </a:extLst>
          </p:cNvPr>
          <p:cNvSpPr txBox="1"/>
          <p:nvPr/>
        </p:nvSpPr>
        <p:spPr>
          <a:xfrm>
            <a:off x="407961" y="1969475"/>
            <a:ext cx="3233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Programová nabídka přednášek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F0F7258-8865-4CA8-A537-A003039BBD80}"/>
              </a:ext>
            </a:extLst>
          </p:cNvPr>
          <p:cNvSpPr txBox="1"/>
          <p:nvPr/>
        </p:nvSpPr>
        <p:spPr>
          <a:xfrm>
            <a:off x="4312279" y="7588490"/>
            <a:ext cx="2532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8-13 hodin</a:t>
            </a:r>
          </a:p>
        </p:txBody>
      </p:sp>
      <p:pic>
        <p:nvPicPr>
          <p:cNvPr id="18" name="Obrázek 17" descr="Obsah obrázku exteriér, tráva, obloha, muž&#10;&#10;Popis byl vytvořen automaticky">
            <a:extLst>
              <a:ext uri="{FF2B5EF4-FFF2-40B4-BE49-F238E27FC236}">
                <a16:creationId xmlns:a16="http://schemas.microsoft.com/office/drawing/2014/main" id="{EEB61B77-9B34-487F-A012-FA15356418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" b="6970"/>
          <a:stretch/>
        </p:blipFill>
        <p:spPr>
          <a:xfrm>
            <a:off x="5004504" y="3626013"/>
            <a:ext cx="2268000" cy="15386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169</Words>
  <Application>Microsoft Office PowerPoint</Application>
  <PresentationFormat>Vlastní</PresentationFormat>
  <Paragraphs>29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Times New Roman</vt:lpstr>
      <vt:lpstr>Verdana</vt:lpstr>
      <vt:lpstr>Office Theme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 otevřených  dveří</dc:title>
  <dc:creator>pol67</dc:creator>
  <cp:lastModifiedBy>Hana Hanzlikova</cp:lastModifiedBy>
  <cp:revision>39</cp:revision>
  <cp:lastPrinted>2022-06-22T11:03:30Z</cp:lastPrinted>
  <dcterms:created xsi:type="dcterms:W3CDTF">2019-11-01T17:51:16Z</dcterms:created>
  <dcterms:modified xsi:type="dcterms:W3CDTF">2022-07-29T10:37:52Z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2019-11-01T00:00:00Z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2019-11-01T00:00:00Z</vt:filetime>
  </property>
</Properties>
</file>